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0" r:id="rId4"/>
    <p:sldId id="257" r:id="rId5"/>
    <p:sldId id="261" r:id="rId6"/>
    <p:sldId id="274" r:id="rId7"/>
    <p:sldId id="262" r:id="rId8"/>
    <p:sldId id="276" r:id="rId9"/>
    <p:sldId id="282" r:id="rId10"/>
    <p:sldId id="286" r:id="rId11"/>
    <p:sldId id="283" r:id="rId12"/>
    <p:sldId id="284" r:id="rId13"/>
    <p:sldId id="285" r:id="rId14"/>
    <p:sldId id="277" r:id="rId15"/>
    <p:sldId id="280" r:id="rId16"/>
    <p:sldId id="281" r:id="rId17"/>
    <p:sldId id="279" r:id="rId18"/>
  </p:sldIdLst>
  <p:sldSz cx="18288000" cy="10287000"/>
  <p:notesSz cx="6858000" cy="9144000"/>
  <p:embeddedFontLst>
    <p:embeddedFont>
      <p:font typeface="Helvetica World" panose="020B0600000101010101" charset="-127"/>
      <p:regular r:id="rId20"/>
    </p:embeddedFont>
    <p:embeddedFont>
      <p:font typeface="Helvetica World Bold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oto Sans KR" panose="020B0200000000000000" pitchFamily="50" charset="-127"/>
      <p:regular r:id="rId26"/>
      <p:bold r:id="rId27"/>
    </p:embeddedFont>
    <p:embeddedFont>
      <p:font typeface="Noto Sans KR SemiBold" panose="020B02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B3D"/>
    <a:srgbClr val="D6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9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09752-E445-43C6-BEA0-59506FC2A857}" type="datetimeFigureOut">
              <a:rPr lang="ko-KR" altLang="en-US" smtClean="0"/>
              <a:t>2025-08-14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850CA-6B9E-4A35-96EC-EF9A24E607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35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64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3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1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5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17" Type="http://schemas.openxmlformats.org/officeDocument/2006/relationships/image" Target="../media/image39.jpg"/><Relationship Id="rId2" Type="http://schemas.openxmlformats.org/officeDocument/2006/relationships/image" Target="../media/image26.png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37.jp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42.jp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4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7.png"/><Relationship Id="rId17" Type="http://schemas.openxmlformats.org/officeDocument/2006/relationships/image" Target="../media/image18.png"/><Relationship Id="rId2" Type="http://schemas.openxmlformats.org/officeDocument/2006/relationships/audio" Target="../media/media1.mp3"/><Relationship Id="rId16" Type="http://schemas.openxmlformats.org/officeDocument/2006/relationships/image" Target="../media/image14.svg"/><Relationship Id="rId20" Type="http://schemas.openxmlformats.org/officeDocument/2006/relationships/image" Target="../media/image21.png"/><Relationship Id="rId1" Type="http://schemas.microsoft.com/office/2007/relationships/media" Target="../media/media1.mp3"/><Relationship Id="rId6" Type="http://schemas.openxmlformats.org/officeDocument/2006/relationships/image" Target="../media/image17.svg"/><Relationship Id="rId11" Type="http://schemas.openxmlformats.org/officeDocument/2006/relationships/image" Target="../media/image6.svg"/><Relationship Id="rId5" Type="http://schemas.openxmlformats.org/officeDocument/2006/relationships/image" Target="../media/image16.png"/><Relationship Id="rId15" Type="http://schemas.openxmlformats.org/officeDocument/2006/relationships/image" Target="../media/image13.png"/><Relationship Id="rId10" Type="http://schemas.openxmlformats.org/officeDocument/2006/relationships/image" Target="../media/image5.png"/><Relationship Id="rId19" Type="http://schemas.openxmlformats.org/officeDocument/2006/relationships/image" Target="../media/image20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5" Type="http://schemas.openxmlformats.org/officeDocument/2006/relationships/image" Target="../media/image14.sv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4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31.jp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en-US" sz="14000" dirty="0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FRUITIFY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6" name="TextBox 46"/>
          <p:cNvSpPr txBox="1"/>
          <p:nvPr/>
        </p:nvSpPr>
        <p:spPr>
          <a:xfrm>
            <a:off x="4059683" y="2328050"/>
            <a:ext cx="992263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MUSIC STREAMING : </a:t>
            </a:r>
            <a:r>
              <a:rPr lang="ko-KR" altLang="en-US" sz="27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음원 스트리밍 플랫폼</a:t>
            </a:r>
            <a:endParaRPr lang="en-US" sz="2799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4059683" y="8568124"/>
            <a:ext cx="992263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Presented by 1</a:t>
            </a:r>
            <a:r>
              <a:rPr lang="ko-KR" altLang="en-US" sz="18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조 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JAVASTIC 3 : </a:t>
            </a:r>
            <a:r>
              <a:rPr lang="ko-KR" altLang="en-US" b="1" dirty="0" err="1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김윤범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김지훈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이정민</a:t>
            </a:r>
            <a:endParaRPr lang="en-US" sz="1800" b="1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회원 마이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656DB9-6847-4C4B-9762-4F6AF7BBD6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89" y="2707332"/>
            <a:ext cx="14366382" cy="68708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442C05-152E-4E4B-B2FF-96EA69349B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88" y="2686178"/>
            <a:ext cx="14410615" cy="689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9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관리자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1B10120-606F-454F-8A35-A711058C1D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36" y="2702362"/>
            <a:ext cx="14317230" cy="685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8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59966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컨텐츠 관리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413BB-81AF-4239-A12B-06928DCAD9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46" y="2632550"/>
            <a:ext cx="14317229" cy="68509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0A4A3E-DC14-4E25-903F-BBFBABF039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79" y="2659147"/>
            <a:ext cx="14241080" cy="68145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085D14-ACBE-4B09-84F0-8323128E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32" y="2670826"/>
            <a:ext cx="14326613" cy="68554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9CD1C7-B57D-4D19-AA8B-B37495CB49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80" y="2663552"/>
            <a:ext cx="14317230" cy="685095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D6F03D7-E7AA-4D8E-813B-E81150C619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79" y="2644240"/>
            <a:ext cx="14357741" cy="68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1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구독 시스템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1B2D0A-91B9-41C6-B89D-0923DB5CFA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39" y="2644240"/>
            <a:ext cx="13571561" cy="64941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D90454-AA8E-4CB3-A990-B70A5CB564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80" y="2653185"/>
            <a:ext cx="13571561" cy="64941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11FD3E-3A77-4173-A1C5-CC785A8F79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74" y="2634226"/>
            <a:ext cx="13571561" cy="64941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7480FD-72CF-4F2A-B025-89778BA517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59" y="2666637"/>
            <a:ext cx="13571561" cy="64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시연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2049167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Ｑ＆Ａ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31991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43415" y="6160363"/>
              <a:ext cx="6705391" cy="3067924"/>
              <a:chOff x="0" y="0"/>
              <a:chExt cx="1324522" cy="60601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8B3D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933593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이정민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933887" y="7334161"/>
              <a:ext cx="6125037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후기 작성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616596" y="6015702"/>
              <a:ext cx="6723059" cy="3212585"/>
              <a:chOff x="-3490" y="-28575"/>
              <a:chExt cx="1328012" cy="63458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-3490" y="-10348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973CD5">
                  <a:alpha val="89804"/>
                </a:srgbClr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924441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팀장 </a:t>
              </a:r>
              <a:r>
                <a:rPr lang="ko-KR" altLang="en-US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김윤범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924735" y="7161299"/>
              <a:ext cx="6125037" cy="1792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처음 하는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풀스택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프로젝트라 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API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와 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DB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활용 등 어려움이 많았지만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, 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파이널 프로젝트인 만큼 팀원들과 회의와 적극적 협업을 통해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해쳐나가는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과정이 재미있었고 저의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능력적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향상에도 충분한 도움이 되었습니다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.</a:t>
              </a:r>
              <a:endParaRPr lang="en-US" sz="15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685800"/>
              <a:ext cx="6691523" cy="8542487"/>
              <a:chOff x="0" y="0"/>
              <a:chExt cx="1321782" cy="168740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636188" y="6160363"/>
              <a:ext cx="6705391" cy="3067924"/>
              <a:chOff x="0" y="0"/>
              <a:chExt cx="1324522" cy="60601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3D53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926365" y="6570891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ko-KR" altLang="en-US" sz="3599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김지훈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7200" b="1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후기</a:t>
            </a:r>
            <a:endParaRPr lang="en-US" sz="7200" b="1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65B96FD0-4A99-4CC9-8A74-B5CFD52F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87" y="3099257"/>
            <a:ext cx="3048000" cy="40639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A760F7B-977F-4149-9653-3955E983D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79" y="3181043"/>
            <a:ext cx="3100884" cy="398868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E73822B-E8AC-49C7-ACDE-589F086791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64" y="3112102"/>
            <a:ext cx="3048000" cy="4064001"/>
          </a:xfrm>
          <a:prstGeom prst="rect">
            <a:avLst/>
          </a:prstGeom>
        </p:spPr>
      </p:pic>
      <p:grpSp>
        <p:nvGrpSpPr>
          <p:cNvPr id="82" name="Group 11">
            <a:extLst>
              <a:ext uri="{FF2B5EF4-FFF2-40B4-BE49-F238E27FC236}">
                <a16:creationId xmlns:a16="http://schemas.microsoft.com/office/drawing/2014/main" id="{FB42D801-6BC8-45DF-93BD-80C029362095}"/>
              </a:ext>
            </a:extLst>
          </p:cNvPr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5" name="AutoShape 12">
              <a:extLst>
                <a:ext uri="{FF2B5EF4-FFF2-40B4-BE49-F238E27FC236}">
                  <a16:creationId xmlns:a16="http://schemas.microsoft.com/office/drawing/2014/main" id="{BCAE371B-1982-4051-9A34-C55F82CDF84E}"/>
                </a:ext>
              </a:extLst>
            </p:cNvPr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8C8EBF6E-12DE-4D21-8B0E-36B2B2E7E96A}"/>
                </a:ext>
              </a:extLst>
            </p:cNvPr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1362FFFD-EF5D-45FE-AF2A-E4BD63DF6FEA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8" name="Group 15">
              <a:extLst>
                <a:ext uri="{FF2B5EF4-FFF2-40B4-BE49-F238E27FC236}">
                  <a16:creationId xmlns:a16="http://schemas.microsoft.com/office/drawing/2014/main" id="{D4487F9B-79AE-464D-B1AB-E9995756F462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57" name="Freeform 16">
                <a:extLst>
                  <a:ext uri="{FF2B5EF4-FFF2-40B4-BE49-F238E27FC236}">
                    <a16:creationId xmlns:a16="http://schemas.microsoft.com/office/drawing/2014/main" id="{A7044061-4BF6-4E9D-B830-3EC9841C01D1}"/>
                  </a:ext>
                </a:extLst>
              </p:cNvPr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8" name="TextBox 17">
                <a:extLst>
                  <a:ext uri="{FF2B5EF4-FFF2-40B4-BE49-F238E27FC236}">
                    <a16:creationId xmlns:a16="http://schemas.microsoft.com/office/drawing/2014/main" id="{34499019-5B8F-4E49-BEAB-8C217898B1F8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09871137-194C-45DE-AC2E-3C61773649B6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267DC156-FBDD-44B4-8426-2BCC3354280F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1" name="Group 20">
              <a:extLst>
                <a:ext uri="{FF2B5EF4-FFF2-40B4-BE49-F238E27FC236}">
                  <a16:creationId xmlns:a16="http://schemas.microsoft.com/office/drawing/2014/main" id="{F0B40DFB-9469-4CDE-8B9D-32AF1AAD9BB1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55" name="Freeform 21">
                <a:extLst>
                  <a:ext uri="{FF2B5EF4-FFF2-40B4-BE49-F238E27FC236}">
                    <a16:creationId xmlns:a16="http://schemas.microsoft.com/office/drawing/2014/main" id="{4881F9C0-A2CF-4681-8125-80D31BAE4D69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56" name="TextBox 22">
                <a:extLst>
                  <a:ext uri="{FF2B5EF4-FFF2-40B4-BE49-F238E27FC236}">
                    <a16:creationId xmlns:a16="http://schemas.microsoft.com/office/drawing/2014/main" id="{B0120F95-3DE1-4885-8C1A-DF913869B68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2" name="Group 23">
              <a:extLst>
                <a:ext uri="{FF2B5EF4-FFF2-40B4-BE49-F238E27FC236}">
                  <a16:creationId xmlns:a16="http://schemas.microsoft.com/office/drawing/2014/main" id="{95B875C4-FC0F-4A95-96D1-F0C48EDADFB4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53" name="Freeform 24">
                <a:extLst>
                  <a:ext uri="{FF2B5EF4-FFF2-40B4-BE49-F238E27FC236}">
                    <a16:creationId xmlns:a16="http://schemas.microsoft.com/office/drawing/2014/main" id="{EB50F690-972E-47FB-A848-8BC0CA22F367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54" name="TextBox 25">
                <a:extLst>
                  <a:ext uri="{FF2B5EF4-FFF2-40B4-BE49-F238E27FC236}">
                    <a16:creationId xmlns:a16="http://schemas.microsoft.com/office/drawing/2014/main" id="{1BBBCCD7-C569-46E3-8851-BA8B04E65DD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3FF903A1-D7A4-4521-8D80-8D658D9802AD}"/>
                </a:ext>
              </a:extLst>
            </p:cNvPr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4C7EA084-3D73-4D92-9CB9-935E3B7909E6}"/>
                </a:ext>
              </a:extLst>
            </p:cNvPr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5AA1CD69-FD1B-4D3A-99C1-A2865DA4ACF6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6B354C1C-3678-4AE5-A10A-3A3C5FC9485B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7" name="AutoShape 30">
              <a:extLst>
                <a:ext uri="{FF2B5EF4-FFF2-40B4-BE49-F238E27FC236}">
                  <a16:creationId xmlns:a16="http://schemas.microsoft.com/office/drawing/2014/main" id="{AE0D66D0-483D-4C49-8AEA-4ED1D39AEBC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8" name="Group 31">
              <a:extLst>
                <a:ext uri="{FF2B5EF4-FFF2-40B4-BE49-F238E27FC236}">
                  <a16:creationId xmlns:a16="http://schemas.microsoft.com/office/drawing/2014/main" id="{C3DEA652-5979-489A-B36D-6DAB208DEE66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EE0BC812-4ABE-4CA5-8A85-83C65272856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52" name="TextBox 33">
                <a:extLst>
                  <a:ext uri="{FF2B5EF4-FFF2-40B4-BE49-F238E27FC236}">
                    <a16:creationId xmlns:a16="http://schemas.microsoft.com/office/drawing/2014/main" id="{A2D66181-7FBD-4A4B-81F3-D6316E5CC7A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9" name="Group 34">
              <a:extLst>
                <a:ext uri="{FF2B5EF4-FFF2-40B4-BE49-F238E27FC236}">
                  <a16:creationId xmlns:a16="http://schemas.microsoft.com/office/drawing/2014/main" id="{84D8E263-C5CE-473F-B0B2-CBF39281E12A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49" name="Freeform 35">
                <a:extLst>
                  <a:ext uri="{FF2B5EF4-FFF2-40B4-BE49-F238E27FC236}">
                    <a16:creationId xmlns:a16="http://schemas.microsoft.com/office/drawing/2014/main" id="{9AAC7ABD-8AF3-41D0-A80C-BB68A446D8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0" name="TextBox 36">
                <a:extLst>
                  <a:ext uri="{FF2B5EF4-FFF2-40B4-BE49-F238E27FC236}">
                    <a16:creationId xmlns:a16="http://schemas.microsoft.com/office/drawing/2014/main" id="{2444A9E1-69E4-4BE1-BB3F-7C90C6112F3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0" name="Group 37">
              <a:extLst>
                <a:ext uri="{FF2B5EF4-FFF2-40B4-BE49-F238E27FC236}">
                  <a16:creationId xmlns:a16="http://schemas.microsoft.com/office/drawing/2014/main" id="{87303487-9E6D-481C-BCD9-485FE21DFDB1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47" name="Freeform 38">
                <a:extLst>
                  <a:ext uri="{FF2B5EF4-FFF2-40B4-BE49-F238E27FC236}">
                    <a16:creationId xmlns:a16="http://schemas.microsoft.com/office/drawing/2014/main" id="{25706C9B-6DC0-4807-8377-D96EDBEDFC7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48" name="TextBox 39">
                <a:extLst>
                  <a:ext uri="{FF2B5EF4-FFF2-40B4-BE49-F238E27FC236}">
                    <a16:creationId xmlns:a16="http://schemas.microsoft.com/office/drawing/2014/main" id="{1B3E16A6-2905-4583-810A-14B525B8C02C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1" name="Group 40">
              <a:extLst>
                <a:ext uri="{FF2B5EF4-FFF2-40B4-BE49-F238E27FC236}">
                  <a16:creationId xmlns:a16="http://schemas.microsoft.com/office/drawing/2014/main" id="{E64CAC7A-1E32-45A7-B57D-93D059AF8402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45" name="Freeform 41">
                <a:extLst>
                  <a:ext uri="{FF2B5EF4-FFF2-40B4-BE49-F238E27FC236}">
                    <a16:creationId xmlns:a16="http://schemas.microsoft.com/office/drawing/2014/main" id="{D99D8F42-C664-45B1-9222-4E99BE5445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46" name="TextBox 42">
                <a:extLst>
                  <a:ext uri="{FF2B5EF4-FFF2-40B4-BE49-F238E27FC236}">
                    <a16:creationId xmlns:a16="http://schemas.microsoft.com/office/drawing/2014/main" id="{186F1A88-E314-4752-BE70-364DA782DB6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42" name="AutoShape 43">
              <a:extLst>
                <a:ext uri="{FF2B5EF4-FFF2-40B4-BE49-F238E27FC236}">
                  <a16:creationId xmlns:a16="http://schemas.microsoft.com/office/drawing/2014/main" id="{9E10EE89-EAD3-4290-8D65-68DB6E4A0632}"/>
                </a:ext>
              </a:extLst>
            </p:cNvPr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3" name="AutoShape 44">
              <a:extLst>
                <a:ext uri="{FF2B5EF4-FFF2-40B4-BE49-F238E27FC236}">
                  <a16:creationId xmlns:a16="http://schemas.microsoft.com/office/drawing/2014/main" id="{EA6D8909-A567-495E-BA86-5677B166203D}"/>
                </a:ext>
              </a:extLst>
            </p:cNvPr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4" name="AutoShape 45">
              <a:extLst>
                <a:ext uri="{FF2B5EF4-FFF2-40B4-BE49-F238E27FC236}">
                  <a16:creationId xmlns:a16="http://schemas.microsoft.com/office/drawing/2014/main" id="{194C00CD-5A99-4003-9F10-117B2214EF8D}"/>
                </a:ext>
              </a:extLst>
            </p:cNvPr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5" name="TextBox 60">
            <a:extLst>
              <a:ext uri="{FF2B5EF4-FFF2-40B4-BE49-F238E27FC236}">
                <a16:creationId xmlns:a16="http://schemas.microsoft.com/office/drawing/2014/main" id="{0E4AC5DC-3D7A-4269-BC39-4F6AC3BD4D6F}"/>
              </a:ext>
            </a:extLst>
          </p:cNvPr>
          <p:cNvSpPr txBox="1"/>
          <p:nvPr/>
        </p:nvSpPr>
        <p:spPr>
          <a:xfrm>
            <a:off x="1300709" y="7913958"/>
            <a:ext cx="4593777" cy="134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프론트와 </a:t>
            </a:r>
            <a:r>
              <a:rPr lang="ko-KR" altLang="en-US" sz="1500" b="0" i="0" dirty="0" err="1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백엔드를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같이 사용하여 플랫폼을 처음 구현하여 어려움이 많았고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연동하는 과정이 쉽지 않았습니다 전체적인 구현이 어려웠다고 하더라도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다른 </a:t>
            </a:r>
            <a:r>
              <a:rPr lang="ko-KR" altLang="en-US" sz="15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로젝트를 </a:t>
            </a:r>
            <a:r>
              <a:rPr lang="ko-KR" altLang="en-US" sz="1500" b="0" i="0" dirty="0" err="1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할때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경중을 판단하는 것에 도움이 되었습니다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5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"/>
              <a:sym typeface="Helvetica World"/>
            </a:endParaRPr>
          </a:p>
        </p:txBody>
      </p:sp>
    </p:spTree>
    <p:extLst>
      <p:ext uri="{BB962C8B-B14F-4D97-AF65-F5344CB8AC3E}">
        <p14:creationId xmlns:p14="http://schemas.microsoft.com/office/powerpoint/2010/main" val="423494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감사합니다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369994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1668706" y="1292465"/>
              <a:ext cx="21640800" cy="9525960"/>
              <a:chOff x="0" y="0"/>
              <a:chExt cx="4274726" cy="18816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4726" cy="188167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81671">
                    <a:moveTo>
                      <a:pt x="9540" y="0"/>
                    </a:moveTo>
                    <a:lnTo>
                      <a:pt x="4265186" y="0"/>
                    </a:lnTo>
                    <a:cubicBezTo>
                      <a:pt x="4270455" y="0"/>
                      <a:pt x="4274726" y="4271"/>
                      <a:pt x="4274726" y="9540"/>
                    </a:cubicBezTo>
                    <a:lnTo>
                      <a:pt x="4274726" y="1872131"/>
                    </a:lnTo>
                    <a:cubicBezTo>
                      <a:pt x="4274726" y="1874661"/>
                      <a:pt x="4273721" y="1877088"/>
                      <a:pt x="4271932" y="1878877"/>
                    </a:cubicBezTo>
                    <a:cubicBezTo>
                      <a:pt x="4270143" y="1880666"/>
                      <a:pt x="4267716" y="1881671"/>
                      <a:pt x="4265186" y="1881671"/>
                    </a:cubicBezTo>
                    <a:lnTo>
                      <a:pt x="9540" y="1881671"/>
                    </a:lnTo>
                    <a:cubicBezTo>
                      <a:pt x="4271" y="1881671"/>
                      <a:pt x="0" y="1877400"/>
                      <a:pt x="0" y="1872131"/>
                    </a:cubicBezTo>
                    <a:lnTo>
                      <a:pt x="0" y="9540"/>
                    </a:lnTo>
                    <a:cubicBezTo>
                      <a:pt x="0" y="4271"/>
                      <a:pt x="4271" y="0"/>
                      <a:pt x="95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4274726" cy="19102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706028" y="4550018"/>
            <a:ext cx="14875944" cy="173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ko-KR" altLang="en-US" sz="114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소개</a:t>
            </a:r>
            <a:endParaRPr lang="en-US" sz="11400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706028" y="4012807"/>
            <a:ext cx="2072365" cy="560071"/>
            <a:chOff x="0" y="0"/>
            <a:chExt cx="2763153" cy="74676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63153" cy="746762"/>
              <a:chOff x="0" y="0"/>
              <a:chExt cx="545808" cy="14750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5808" cy="147509"/>
              </a:xfrm>
              <a:custGeom>
                <a:avLst/>
                <a:gdLst/>
                <a:ahLst/>
                <a:cxnLst/>
                <a:rect l="l" t="t" r="r" b="b"/>
                <a:pathLst>
                  <a:path w="545808" h="147509">
                    <a:moveTo>
                      <a:pt x="73754" y="0"/>
                    </a:moveTo>
                    <a:lnTo>
                      <a:pt x="472054" y="0"/>
                    </a:lnTo>
                    <a:cubicBezTo>
                      <a:pt x="512787" y="0"/>
                      <a:pt x="545808" y="33021"/>
                      <a:pt x="545808" y="73754"/>
                    </a:cubicBezTo>
                    <a:lnTo>
                      <a:pt x="545808" y="73754"/>
                    </a:lnTo>
                    <a:cubicBezTo>
                      <a:pt x="545808" y="93315"/>
                      <a:pt x="538038" y="112075"/>
                      <a:pt x="524206" y="125906"/>
                    </a:cubicBezTo>
                    <a:cubicBezTo>
                      <a:pt x="510374" y="139738"/>
                      <a:pt x="491615" y="147509"/>
                      <a:pt x="472054" y="147509"/>
                    </a:cubicBezTo>
                    <a:lnTo>
                      <a:pt x="73754" y="147509"/>
                    </a:lnTo>
                    <a:cubicBezTo>
                      <a:pt x="33021" y="147509"/>
                      <a:pt x="0" y="114488"/>
                      <a:pt x="0" y="73754"/>
                    </a:cubicBezTo>
                    <a:lnTo>
                      <a:pt x="0" y="73754"/>
                    </a:lnTo>
                    <a:cubicBezTo>
                      <a:pt x="0" y="33021"/>
                      <a:pt x="33021" y="0"/>
                      <a:pt x="73754" y="0"/>
                    </a:cubicBezTo>
                    <a:close/>
                  </a:path>
                </a:pathLst>
              </a:custGeom>
              <a:solidFill>
                <a:srgbClr val="FFFFFF">
                  <a:alpha val="7882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545808" cy="176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23871" y="190501"/>
              <a:ext cx="2315412" cy="384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b="1">
                  <a:solidFill>
                    <a:srgbClr val="D63D5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Chapter One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8" name="AutoShape 18"/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AutoShape 41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2" name="Group 42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4" name="AutoShape 54"/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59" name="Freeform 9">
            <a:extLst>
              <a:ext uri="{FF2B5EF4-FFF2-40B4-BE49-F238E27FC236}">
                <a16:creationId xmlns:a16="http://schemas.microsoft.com/office/drawing/2014/main" id="{A47A2B3E-A6AC-417C-9BC2-59D91D487DE0}"/>
              </a:ext>
            </a:extLst>
          </p:cNvPr>
          <p:cNvSpPr/>
          <p:nvPr/>
        </p:nvSpPr>
        <p:spPr>
          <a:xfrm>
            <a:off x="15280543" y="7228590"/>
            <a:ext cx="1712844" cy="1712844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924966"/>
            <a:ext cx="18288003" cy="9385564"/>
            <a:chOff x="0" y="-144661"/>
            <a:chExt cx="24384004" cy="12514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-144661"/>
              <a:ext cx="24384002" cy="12482711"/>
              <a:chOff x="0" y="-28575"/>
              <a:chExt cx="4816593" cy="246572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28700" y="3900011"/>
            <a:ext cx="5874944" cy="271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여러가지 </a:t>
            </a:r>
            <a:r>
              <a:rPr lang="ko-KR" altLang="en-US" sz="4800" b="1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구독제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다양한 컨텐츠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!</a:t>
            </a: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en-US" sz="4800" b="1" u="none" strike="noStrike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Frutify</a:t>
            </a: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와 함께하세요</a:t>
            </a: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606410" y="1334536"/>
            <a:ext cx="6667372" cy="7941061"/>
            <a:chOff x="0" y="0"/>
            <a:chExt cx="5658918" cy="56589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58918" cy="5658918"/>
            </a:xfrm>
            <a:custGeom>
              <a:avLst/>
              <a:gdLst/>
              <a:ahLst/>
              <a:cxnLst/>
              <a:rect l="l" t="t" r="r" b="b"/>
              <a:pathLst>
                <a:path w="5658918" h="5658918">
                  <a:moveTo>
                    <a:pt x="0" y="0"/>
                  </a:moveTo>
                  <a:lnTo>
                    <a:pt x="5658918" y="0"/>
                  </a:lnTo>
                  <a:lnTo>
                    <a:pt x="5658918" y="5658918"/>
                  </a:lnTo>
                  <a:lnTo>
                    <a:pt x="0" y="5658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9000"/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668695" y="670356"/>
              <a:ext cx="4321529" cy="4321529"/>
              <a:chOff x="0" y="0"/>
              <a:chExt cx="193281" cy="19328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7773" y="0"/>
                    </a:moveTo>
                    <a:lnTo>
                      <a:pt x="145508" y="0"/>
                    </a:lnTo>
                    <a:cubicBezTo>
                      <a:pt x="158178" y="0"/>
                      <a:pt x="170329" y="5033"/>
                      <a:pt x="179288" y="13992"/>
                    </a:cubicBezTo>
                    <a:cubicBezTo>
                      <a:pt x="188247" y="22951"/>
                      <a:pt x="193281" y="35103"/>
                      <a:pt x="193281" y="47773"/>
                    </a:cubicBezTo>
                    <a:lnTo>
                      <a:pt x="193281" y="145508"/>
                    </a:lnTo>
                    <a:cubicBezTo>
                      <a:pt x="193281" y="171892"/>
                      <a:pt x="171892" y="193281"/>
                      <a:pt x="145508" y="193281"/>
                    </a:cubicBezTo>
                    <a:lnTo>
                      <a:pt x="47773" y="193281"/>
                    </a:lnTo>
                    <a:cubicBezTo>
                      <a:pt x="21389" y="193281"/>
                      <a:pt x="0" y="171892"/>
                      <a:pt x="0" y="145508"/>
                    </a:cubicBezTo>
                    <a:lnTo>
                      <a:pt x="0" y="47773"/>
                    </a:lnTo>
                    <a:cubicBezTo>
                      <a:pt x="0" y="21389"/>
                      <a:pt x="21389" y="0"/>
                      <a:pt x="4777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78" name="Group 17">
            <a:extLst>
              <a:ext uri="{FF2B5EF4-FFF2-40B4-BE49-F238E27FC236}">
                <a16:creationId xmlns:a16="http://schemas.microsoft.com/office/drawing/2014/main" id="{7801CFFD-5907-4776-9E5D-992358941FE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79" name="AutoShape 18">
              <a:extLst>
                <a:ext uri="{FF2B5EF4-FFF2-40B4-BE49-F238E27FC236}">
                  <a16:creationId xmlns:a16="http://schemas.microsoft.com/office/drawing/2014/main" id="{B980B621-205A-46D4-96BE-C4B310E9E329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6169720D-C11F-4E8D-B4DE-3A9A9FEE60DC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D6F65C65-84BB-40E2-AC63-C57220E62164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2" name="Group 21">
              <a:extLst>
                <a:ext uri="{FF2B5EF4-FFF2-40B4-BE49-F238E27FC236}">
                  <a16:creationId xmlns:a16="http://schemas.microsoft.com/office/drawing/2014/main" id="{F31E4601-497C-4F61-92A8-2A042384E739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18" name="Freeform 22">
                <a:extLst>
                  <a:ext uri="{FF2B5EF4-FFF2-40B4-BE49-F238E27FC236}">
                    <a16:creationId xmlns:a16="http://schemas.microsoft.com/office/drawing/2014/main" id="{C262C1CA-4492-4253-A4C4-DBC4A7B35026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9" name="TextBox 23">
                <a:extLst>
                  <a:ext uri="{FF2B5EF4-FFF2-40B4-BE49-F238E27FC236}">
                    <a16:creationId xmlns:a16="http://schemas.microsoft.com/office/drawing/2014/main" id="{BACF5323-807C-487F-BF19-0BE227D743B7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A79F02B4-51F7-4534-A033-B930E0BDFC8A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DC938832-71C8-4003-B8FF-6D370D3A9C56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5" name="Group 26">
              <a:extLst>
                <a:ext uri="{FF2B5EF4-FFF2-40B4-BE49-F238E27FC236}">
                  <a16:creationId xmlns:a16="http://schemas.microsoft.com/office/drawing/2014/main" id="{CC879361-93D6-41C6-A50F-77FD99CA3833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16" name="Freeform 27">
                <a:extLst>
                  <a:ext uri="{FF2B5EF4-FFF2-40B4-BE49-F238E27FC236}">
                    <a16:creationId xmlns:a16="http://schemas.microsoft.com/office/drawing/2014/main" id="{CA7FB39C-2C82-4CCA-8E41-37E888D27D0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17" name="TextBox 28">
                <a:extLst>
                  <a:ext uri="{FF2B5EF4-FFF2-40B4-BE49-F238E27FC236}">
                    <a16:creationId xmlns:a16="http://schemas.microsoft.com/office/drawing/2014/main" id="{61C7A7CD-7DB0-4AE3-9F46-413F41A0F83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6" name="Group 29">
              <a:extLst>
                <a:ext uri="{FF2B5EF4-FFF2-40B4-BE49-F238E27FC236}">
                  <a16:creationId xmlns:a16="http://schemas.microsoft.com/office/drawing/2014/main" id="{7CE51B66-47F5-4DD1-B609-B21B638717A0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71111060-A87F-41B2-8464-7C64F39D2051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15" name="TextBox 31">
                <a:extLst>
                  <a:ext uri="{FF2B5EF4-FFF2-40B4-BE49-F238E27FC236}">
                    <a16:creationId xmlns:a16="http://schemas.microsoft.com/office/drawing/2014/main" id="{8BC7FC5B-FE23-4EA7-9EBF-294BCBEA76B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7" name="Group 32">
              <a:extLst>
                <a:ext uri="{FF2B5EF4-FFF2-40B4-BE49-F238E27FC236}">
                  <a16:creationId xmlns:a16="http://schemas.microsoft.com/office/drawing/2014/main" id="{AF34CF7C-140A-4E57-8C8B-9D82D1608ECF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A9194079-F5C2-4B3F-B5C2-8906CAB64DD3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3" name="TextBox 34">
                <a:extLst>
                  <a:ext uri="{FF2B5EF4-FFF2-40B4-BE49-F238E27FC236}">
                    <a16:creationId xmlns:a16="http://schemas.microsoft.com/office/drawing/2014/main" id="{04A38766-7827-41BF-879D-C9FAFC75337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8" name="Group 35">
              <a:extLst>
                <a:ext uri="{FF2B5EF4-FFF2-40B4-BE49-F238E27FC236}">
                  <a16:creationId xmlns:a16="http://schemas.microsoft.com/office/drawing/2014/main" id="{1C7D33BE-8D2C-45F3-9FD4-90BCEF7C0449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B533A86A-F2FE-4FB9-B714-EACABC2E11CC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1" name="TextBox 37">
                <a:extLst>
                  <a:ext uri="{FF2B5EF4-FFF2-40B4-BE49-F238E27FC236}">
                    <a16:creationId xmlns:a16="http://schemas.microsoft.com/office/drawing/2014/main" id="{C07291E3-5350-4418-931C-9AC0BB3DB54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499111FC-19ED-48C0-BA41-207561034CDE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32217B12-2118-4C5D-8AFD-DFF02AC96F89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52A97B13-8807-429D-B835-FB8E286BAD36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2" name="AutoShape 41">
              <a:extLst>
                <a:ext uri="{FF2B5EF4-FFF2-40B4-BE49-F238E27FC236}">
                  <a16:creationId xmlns:a16="http://schemas.microsoft.com/office/drawing/2014/main" id="{49150835-EE30-4363-BFA5-0A48A24128AE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3" name="Group 42">
              <a:extLst>
                <a:ext uri="{FF2B5EF4-FFF2-40B4-BE49-F238E27FC236}">
                  <a16:creationId xmlns:a16="http://schemas.microsoft.com/office/drawing/2014/main" id="{E555CA19-26FD-4E36-8A97-70FACDCA6BB1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08" name="Freeform 43">
                <a:extLst>
                  <a:ext uri="{FF2B5EF4-FFF2-40B4-BE49-F238E27FC236}">
                    <a16:creationId xmlns:a16="http://schemas.microsoft.com/office/drawing/2014/main" id="{C27FFFE3-D494-4C7B-B96A-7595FCCA89D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09" name="TextBox 44">
                <a:extLst>
                  <a:ext uri="{FF2B5EF4-FFF2-40B4-BE49-F238E27FC236}">
                    <a16:creationId xmlns:a16="http://schemas.microsoft.com/office/drawing/2014/main" id="{671CB39A-D7DF-4C87-B4A4-4FBD0B2430D8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45">
              <a:extLst>
                <a:ext uri="{FF2B5EF4-FFF2-40B4-BE49-F238E27FC236}">
                  <a16:creationId xmlns:a16="http://schemas.microsoft.com/office/drawing/2014/main" id="{90BD8E7E-B91F-424F-AC86-8C4D51B88237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F42719C2-32A5-48CF-A207-AC347C3A31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7" name="TextBox 47">
                <a:extLst>
                  <a:ext uri="{FF2B5EF4-FFF2-40B4-BE49-F238E27FC236}">
                    <a16:creationId xmlns:a16="http://schemas.microsoft.com/office/drawing/2014/main" id="{1A1695DC-0B24-4FD8-92AB-116DA993FB6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5" name="Group 48">
              <a:extLst>
                <a:ext uri="{FF2B5EF4-FFF2-40B4-BE49-F238E27FC236}">
                  <a16:creationId xmlns:a16="http://schemas.microsoft.com/office/drawing/2014/main" id="{F7B2B430-9EEA-43BC-AE5B-F649D3F0108F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CAFF2FE6-F7A8-42F4-A60A-CCA4C83BD8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5" name="TextBox 50">
                <a:extLst>
                  <a:ext uri="{FF2B5EF4-FFF2-40B4-BE49-F238E27FC236}">
                    <a16:creationId xmlns:a16="http://schemas.microsoft.com/office/drawing/2014/main" id="{973FD237-84C2-4D33-A5E0-951FA035822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6" name="Group 51">
              <a:extLst>
                <a:ext uri="{FF2B5EF4-FFF2-40B4-BE49-F238E27FC236}">
                  <a16:creationId xmlns:a16="http://schemas.microsoft.com/office/drawing/2014/main" id="{D7F00E95-9D8D-426A-806B-7B468C350628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2" name="Freeform 52">
                <a:extLst>
                  <a:ext uri="{FF2B5EF4-FFF2-40B4-BE49-F238E27FC236}">
                    <a16:creationId xmlns:a16="http://schemas.microsoft.com/office/drawing/2014/main" id="{61DFF444-B099-4B67-BA30-5129DAB199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3" name="TextBox 53">
                <a:extLst>
                  <a:ext uri="{FF2B5EF4-FFF2-40B4-BE49-F238E27FC236}">
                    <a16:creationId xmlns:a16="http://schemas.microsoft.com/office/drawing/2014/main" id="{3A9F0EBA-F6D0-4844-85F2-63DAA4B00E7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7" name="AutoShape 54">
              <a:extLst>
                <a:ext uri="{FF2B5EF4-FFF2-40B4-BE49-F238E27FC236}">
                  <a16:creationId xmlns:a16="http://schemas.microsoft.com/office/drawing/2014/main" id="{022E268B-1122-4674-ACAF-91A4FA72B7A9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8" name="AutoShape 55">
              <a:extLst>
                <a:ext uri="{FF2B5EF4-FFF2-40B4-BE49-F238E27FC236}">
                  <a16:creationId xmlns:a16="http://schemas.microsoft.com/office/drawing/2014/main" id="{924185F4-7E94-47D0-BF6C-52767694F75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9" name="AutoShape 56">
              <a:extLst>
                <a:ext uri="{FF2B5EF4-FFF2-40B4-BE49-F238E27FC236}">
                  <a16:creationId xmlns:a16="http://schemas.microsoft.com/office/drawing/2014/main" id="{37EC8A7E-0D95-4A93-BD95-6A0D8F55098F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0" name="TextBox 57">
              <a:extLst>
                <a:ext uri="{FF2B5EF4-FFF2-40B4-BE49-F238E27FC236}">
                  <a16:creationId xmlns:a16="http://schemas.microsoft.com/office/drawing/2014/main" id="{4071B6E4-0D45-4D5B-897E-29D0D03AE186}"/>
                </a:ext>
              </a:extLst>
            </p:cNvPr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101" name="TextBox 58">
              <a:extLst>
                <a:ext uri="{FF2B5EF4-FFF2-40B4-BE49-F238E27FC236}">
                  <a16:creationId xmlns:a16="http://schemas.microsoft.com/office/drawing/2014/main" id="{DF15FCDE-0374-4DD0-831F-B855449BFBEB}"/>
                </a:ext>
              </a:extLst>
            </p:cNvPr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2" name="TextBox 20">
            <a:extLst>
              <a:ext uri="{FF2B5EF4-FFF2-40B4-BE49-F238E27FC236}">
                <a16:creationId xmlns:a16="http://schemas.microsoft.com/office/drawing/2014/main" id="{C2247A00-24A4-4331-A2F7-700197505990}"/>
              </a:ext>
            </a:extLst>
          </p:cNvPr>
          <p:cNvSpPr txBox="1"/>
          <p:nvPr/>
        </p:nvSpPr>
        <p:spPr>
          <a:xfrm>
            <a:off x="14492636" y="2673934"/>
            <a:ext cx="314755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EF48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 Bold"/>
                <a:sym typeface="Helvetica World Bold"/>
              </a:rPr>
              <a:t>협업 과정</a:t>
            </a:r>
            <a:endParaRPr lang="en-US" sz="2400" b="1" dirty="0">
              <a:solidFill>
                <a:srgbClr val="EF48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90FE2327-A496-4BF4-9F13-AD5D05DD18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1" y="5705316"/>
            <a:ext cx="3784906" cy="1898801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A375338-9537-40D1-B3FC-95E056A7089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841" y="3178272"/>
            <a:ext cx="3255559" cy="1923654"/>
          </a:xfrm>
          <a:prstGeom prst="rect">
            <a:avLst/>
          </a:prstGeom>
        </p:spPr>
      </p:pic>
      <p:grpSp>
        <p:nvGrpSpPr>
          <p:cNvPr id="125" name="Group 7">
            <a:extLst>
              <a:ext uri="{FF2B5EF4-FFF2-40B4-BE49-F238E27FC236}">
                <a16:creationId xmlns:a16="http://schemas.microsoft.com/office/drawing/2014/main" id="{92A4C5CB-85B3-444C-BCB6-40F59E0B6C9F}"/>
              </a:ext>
            </a:extLst>
          </p:cNvPr>
          <p:cNvGrpSpPr/>
          <p:nvPr/>
        </p:nvGrpSpPr>
        <p:grpSpPr>
          <a:xfrm>
            <a:off x="6745969" y="2603725"/>
            <a:ext cx="5208696" cy="5208696"/>
            <a:chOff x="0" y="0"/>
            <a:chExt cx="9641436" cy="9641436"/>
          </a:xfrm>
        </p:grpSpPr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B23761B-9127-4782-8B0D-A4AC515A5658}"/>
                </a:ext>
              </a:extLst>
            </p:cNvPr>
            <p:cNvSpPr/>
            <p:nvPr/>
          </p:nvSpPr>
          <p:spPr>
            <a:xfrm>
              <a:off x="0" y="0"/>
              <a:ext cx="9641436" cy="9641436"/>
            </a:xfrm>
            <a:custGeom>
              <a:avLst/>
              <a:gdLst/>
              <a:ahLst/>
              <a:cxnLst/>
              <a:rect l="l" t="t" r="r" b="b"/>
              <a:pathLst>
                <a:path w="9641436" h="9641436">
                  <a:moveTo>
                    <a:pt x="0" y="0"/>
                  </a:moveTo>
                  <a:lnTo>
                    <a:pt x="9641436" y="0"/>
                  </a:lnTo>
                  <a:lnTo>
                    <a:pt x="9641436" y="9641436"/>
                  </a:lnTo>
                  <a:lnTo>
                    <a:pt x="0" y="9641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B67A1FB-FE1A-4101-BF42-A28F6D159042}"/>
                </a:ext>
              </a:extLst>
            </p:cNvPr>
            <p:cNvGrpSpPr/>
            <p:nvPr/>
          </p:nvGrpSpPr>
          <p:grpSpPr>
            <a:xfrm>
              <a:off x="1139295" y="1142125"/>
              <a:ext cx="7362846" cy="7362846"/>
              <a:chOff x="0" y="0"/>
              <a:chExt cx="193281" cy="193281"/>
            </a:xfrm>
          </p:grpSpPr>
          <p:sp>
            <p:nvSpPr>
              <p:cNvPr id="128" name="Freeform 10">
                <a:extLst>
                  <a:ext uri="{FF2B5EF4-FFF2-40B4-BE49-F238E27FC236}">
                    <a16:creationId xmlns:a16="http://schemas.microsoft.com/office/drawing/2014/main" id="{00567818-037D-42A7-95BA-C4F519663CD1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28040" y="0"/>
                    </a:moveTo>
                    <a:lnTo>
                      <a:pt x="165241" y="0"/>
                    </a:lnTo>
                    <a:cubicBezTo>
                      <a:pt x="172678" y="0"/>
                      <a:pt x="179810" y="2954"/>
                      <a:pt x="185068" y="8213"/>
                    </a:cubicBezTo>
                    <a:cubicBezTo>
                      <a:pt x="190326" y="13471"/>
                      <a:pt x="193281" y="20603"/>
                      <a:pt x="193281" y="28040"/>
                    </a:cubicBezTo>
                    <a:lnTo>
                      <a:pt x="193281" y="165241"/>
                    </a:lnTo>
                    <a:cubicBezTo>
                      <a:pt x="193281" y="180727"/>
                      <a:pt x="180727" y="193281"/>
                      <a:pt x="165241" y="193281"/>
                    </a:cubicBezTo>
                    <a:lnTo>
                      <a:pt x="28040" y="193281"/>
                    </a:lnTo>
                    <a:cubicBezTo>
                      <a:pt x="12554" y="193281"/>
                      <a:pt x="0" y="180727"/>
                      <a:pt x="0" y="165241"/>
                    </a:cubicBezTo>
                    <a:lnTo>
                      <a:pt x="0" y="28040"/>
                    </a:lnTo>
                    <a:cubicBezTo>
                      <a:pt x="0" y="12554"/>
                      <a:pt x="12554" y="0"/>
                      <a:pt x="280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9" name="TextBox 11">
                <a:extLst>
                  <a:ext uri="{FF2B5EF4-FFF2-40B4-BE49-F238E27FC236}">
                    <a16:creationId xmlns:a16="http://schemas.microsoft.com/office/drawing/2014/main" id="{964329CC-8735-4520-BB18-86E10E776D0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149" name="TextBox 34">
            <a:extLst>
              <a:ext uri="{FF2B5EF4-FFF2-40B4-BE49-F238E27FC236}">
                <a16:creationId xmlns:a16="http://schemas.microsoft.com/office/drawing/2014/main" id="{9931F5A4-9D30-4753-9C21-85565B756440}"/>
              </a:ext>
            </a:extLst>
          </p:cNvPr>
          <p:cNvSpPr txBox="1"/>
          <p:nvPr/>
        </p:nvSpPr>
        <p:spPr>
          <a:xfrm>
            <a:off x="7466450" y="7475935"/>
            <a:ext cx="3767734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Javastic</a:t>
            </a:r>
            <a:r>
              <a:rPr lang="en-US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3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주제가</a:t>
            </a:r>
            <a:endParaRPr lang="en-US" sz="1800" b="1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50" name="TextBox 35">
            <a:extLst>
              <a:ext uri="{FF2B5EF4-FFF2-40B4-BE49-F238E27FC236}">
                <a16:creationId xmlns:a16="http://schemas.microsoft.com/office/drawing/2014/main" id="{0CDC37A8-E05F-408A-8A2C-75B9D8312EF7}"/>
              </a:ext>
            </a:extLst>
          </p:cNvPr>
          <p:cNvSpPr txBox="1"/>
          <p:nvPr/>
        </p:nvSpPr>
        <p:spPr>
          <a:xfrm>
            <a:off x="7466470" y="7758621"/>
            <a:ext cx="3767694" cy="154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1200" dirty="0" err="1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Javastic</a:t>
            </a:r>
            <a:r>
              <a:rPr lang="en-US" sz="1200" dirty="0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3</a:t>
            </a: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7AA75015-C462-422C-8692-9EC16DBD624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03" y="3888339"/>
            <a:ext cx="3594798" cy="2696098"/>
          </a:xfrm>
          <a:prstGeom prst="rect">
            <a:avLst/>
          </a:prstGeom>
        </p:spPr>
      </p:pic>
      <p:pic>
        <p:nvPicPr>
          <p:cNvPr id="152" name="250626_final_1조_자바스틱4 주제가">
            <a:hlinkClick r:id="" action="ppaction://media"/>
            <a:extLst>
              <a:ext uri="{FF2B5EF4-FFF2-40B4-BE49-F238E27FC236}">
                <a16:creationId xmlns:a16="http://schemas.microsoft.com/office/drawing/2014/main" id="{89F3EADB-F45D-4F01-96DB-2850628CC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28600" y="9826888"/>
            <a:ext cx="308328" cy="308328"/>
          </a:xfrm>
          <a:prstGeom prst="rect">
            <a:avLst/>
          </a:prstGeom>
        </p:spPr>
      </p:pic>
      <p:sp>
        <p:nvSpPr>
          <p:cNvPr id="153" name="TextBox 83">
            <a:extLst>
              <a:ext uri="{FF2B5EF4-FFF2-40B4-BE49-F238E27FC236}">
                <a16:creationId xmlns:a16="http://schemas.microsoft.com/office/drawing/2014/main" id="{BE7D08DB-ACFD-4F7A-BBE3-D31E010AFC15}"/>
              </a:ext>
            </a:extLst>
          </p:cNvPr>
          <p:cNvSpPr txBox="1"/>
          <p:nvPr/>
        </p:nvSpPr>
        <p:spPr>
          <a:xfrm>
            <a:off x="11501402" y="2281995"/>
            <a:ext cx="6550282" cy="6647974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pPr lvl="0" algn="ctr"/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 콘솔 창에 띄운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'Hello, World!'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설렘 안고 시작하는 코딩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태그 하나하나 정성 들여 쌓아 올릴 나만의 웹 페이지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단조로운 흑백 화면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컬러 입혀 생기를 불어넣어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흐름 연결하고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 구축 꿈을 펼친다</a:t>
            </a: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에러 코드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난관 앞에 좌절 말고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머리 맞대고 해결해 나가리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객체지향 설계하며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재사용 효율 높여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 웹 구현하며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어떤 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기기든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문제없이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애니메이션 효과 더해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 경험 풍요롭게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API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설계하고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데이터베이스 연결하여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밤샘 코딩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지쳐 쓰러질 때도 있지만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동료들과 격려하며 다시 일어서리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스프링 부트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톰캣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서버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척척 셋팅 완료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완성된 웹 페이지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세상 향해 뽐내 보리라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세련된 디자인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모두의 시선 사로잡으리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트래픽 몰려와도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끄떡없는 튼튼한 서버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우리의 꿈 담아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세상 밝히는 빛이 되리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새로운 도전을 향해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멈추지 않는 엔진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우리 함께 달려가리</a:t>
            </a:r>
          </a:p>
          <a:p>
            <a:pPr lvl="0" algn="ctr"/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 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영원하리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Covered By Your Grace"/>
              <a:sym typeface="Covered By Your Gra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53 0.02207 L -0.33394 0.149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5" y="6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034 L -0.33385 -0.0922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44144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2"/>
                </p:tgtEl>
              </p:cMediaNode>
            </p:audio>
          </p:childTnLst>
        </p:cTn>
      </p:par>
    </p:tnLst>
    <p:bldLst>
      <p:bldP spid="122" grpId="0"/>
      <p:bldP spid="149" grpId="0"/>
      <p:bldP spid="150" grpId="0"/>
      <p:bldP spid="1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43415" y="6160363"/>
              <a:ext cx="6705391" cy="3067924"/>
              <a:chOff x="0" y="0"/>
              <a:chExt cx="1324522" cy="60601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8B3D">
                  <a:alpha val="89804"/>
                </a:srgbClr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933593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이정민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933887" y="7334161"/>
              <a:ext cx="6125037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프론트엔드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설계</a:t>
              </a:r>
              <a:endParaRPr lang="en-US" altLang="ko-KR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CSS5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기반 </a:t>
              </a:r>
              <a:r>
                <a:rPr lang="ko-KR" altLang="en-US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프론트엔드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디자인 및 구현</a:t>
              </a:r>
              <a:endParaRPr lang="en-US" altLang="ko-KR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발표 자료 준비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616596" y="6015702"/>
              <a:ext cx="6723059" cy="3212585"/>
              <a:chOff x="-3490" y="-28575"/>
              <a:chExt cx="1328012" cy="63458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-3490" y="-10348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973CD5">
                  <a:alpha val="89804"/>
                </a:srgbClr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924441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팀장 </a:t>
              </a:r>
              <a:r>
                <a:rPr lang="ko-KR" altLang="en-US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김윤범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924735" y="7334161"/>
              <a:ext cx="612503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프로젝트 방향성 제시 및 설계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ERD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및 </a:t>
              </a:r>
              <a:r>
                <a:rPr lang="en-US" altLang="ko-KR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API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매핑</a:t>
              </a:r>
              <a:endParaRPr lang="en-US" altLang="ko-KR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로직 구현</a:t>
              </a:r>
              <a:endParaRPr lang="en-US" altLang="ko-KR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도커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기반 배포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685800"/>
              <a:ext cx="6691523" cy="8542487"/>
              <a:chOff x="0" y="0"/>
              <a:chExt cx="1321782" cy="168740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636188" y="6160363"/>
              <a:ext cx="6705391" cy="3067924"/>
              <a:chOff x="0" y="0"/>
              <a:chExt cx="1324522" cy="60601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3D53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926365" y="6570891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ko-KR" altLang="en-US" sz="3599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김지훈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926659" y="7343687"/>
              <a:ext cx="6125037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en-US" altLang="ko-KR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Jwt</a:t>
              </a:r>
              <a:r>
                <a:rPr lang="en-US" altLang="ko-KR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토큰 기반 로그인 시스템 구현</a:t>
              </a:r>
              <a:endParaRPr lang="en-US" altLang="ko-KR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ko-KR" altLang="en-US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로직 구현</a:t>
              </a:r>
              <a:endParaRPr lang="en-US" altLang="ko-KR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ko-KR" altLang="en-US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프론트 연동</a:t>
              </a:r>
              <a:endParaRPr lang="en-US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65B96FD0-4A99-4CC9-8A74-B5CFD52F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87" y="3099257"/>
            <a:ext cx="3048000" cy="40639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A760F7B-977F-4149-9653-3955E983D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79" y="3181043"/>
            <a:ext cx="3100884" cy="398868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E73822B-E8AC-49C7-ACDE-589F086791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64" y="3112102"/>
            <a:ext cx="3048000" cy="4064001"/>
          </a:xfrm>
          <a:prstGeom prst="rect">
            <a:avLst/>
          </a:prstGeom>
        </p:spPr>
      </p:pic>
      <p:grpSp>
        <p:nvGrpSpPr>
          <p:cNvPr id="83" name="Group 17">
            <a:extLst>
              <a:ext uri="{FF2B5EF4-FFF2-40B4-BE49-F238E27FC236}">
                <a16:creationId xmlns:a16="http://schemas.microsoft.com/office/drawing/2014/main" id="{8013BED8-4305-4499-867B-14AAC910ED8D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4" name="AutoShape 18">
              <a:extLst>
                <a:ext uri="{FF2B5EF4-FFF2-40B4-BE49-F238E27FC236}">
                  <a16:creationId xmlns:a16="http://schemas.microsoft.com/office/drawing/2014/main" id="{73E1A083-4A68-431D-883D-63C69C3701E9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DBAC133-DD11-4630-A995-20EBE25765D0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D03686C-D052-4B15-9365-5D0E30E10A4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7" name="Group 21">
              <a:extLst>
                <a:ext uri="{FF2B5EF4-FFF2-40B4-BE49-F238E27FC236}">
                  <a16:creationId xmlns:a16="http://schemas.microsoft.com/office/drawing/2014/main" id="{6C1BBE6F-9FE3-496F-BD95-6F8262E05F5B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3" name="Freeform 22">
                <a:extLst>
                  <a:ext uri="{FF2B5EF4-FFF2-40B4-BE49-F238E27FC236}">
                    <a16:creationId xmlns:a16="http://schemas.microsoft.com/office/drawing/2014/main" id="{E596AABA-5CD7-4024-8CC9-985883DC7D82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4" name="TextBox 23">
                <a:extLst>
                  <a:ext uri="{FF2B5EF4-FFF2-40B4-BE49-F238E27FC236}">
                    <a16:creationId xmlns:a16="http://schemas.microsoft.com/office/drawing/2014/main" id="{928DEF76-4909-4D0F-9C21-6D5015E6E42E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48926AB7-2C98-4B36-9B00-D9C44FDE8FD9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075DB613-66A2-4636-84B8-F84EE0ACF3BC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0" name="Group 26">
              <a:extLst>
                <a:ext uri="{FF2B5EF4-FFF2-40B4-BE49-F238E27FC236}">
                  <a16:creationId xmlns:a16="http://schemas.microsoft.com/office/drawing/2014/main" id="{ADBBB327-61E5-4C94-ABEB-63C81DAFF423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1" name="Freeform 27">
                <a:extLst>
                  <a:ext uri="{FF2B5EF4-FFF2-40B4-BE49-F238E27FC236}">
                    <a16:creationId xmlns:a16="http://schemas.microsoft.com/office/drawing/2014/main" id="{6F28FA0D-B6A0-488D-B49D-9F49E757C05E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2" name="TextBox 28">
                <a:extLst>
                  <a:ext uri="{FF2B5EF4-FFF2-40B4-BE49-F238E27FC236}">
                    <a16:creationId xmlns:a16="http://schemas.microsoft.com/office/drawing/2014/main" id="{E89E1ECC-AA5D-498F-B289-B30E235E545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1" name="Group 29">
              <a:extLst>
                <a:ext uri="{FF2B5EF4-FFF2-40B4-BE49-F238E27FC236}">
                  <a16:creationId xmlns:a16="http://schemas.microsoft.com/office/drawing/2014/main" id="{0DC7D674-7915-45B4-8D03-78074F7E8D99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19" name="Freeform 30">
                <a:extLst>
                  <a:ext uri="{FF2B5EF4-FFF2-40B4-BE49-F238E27FC236}">
                    <a16:creationId xmlns:a16="http://schemas.microsoft.com/office/drawing/2014/main" id="{FF9C44AD-7648-4DE3-BE6E-C3D1EB2F24BA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0" name="TextBox 31">
                <a:extLst>
                  <a:ext uri="{FF2B5EF4-FFF2-40B4-BE49-F238E27FC236}">
                    <a16:creationId xmlns:a16="http://schemas.microsoft.com/office/drawing/2014/main" id="{FF891EE2-41D8-4CC8-BCF4-797C73728DB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32">
              <a:extLst>
                <a:ext uri="{FF2B5EF4-FFF2-40B4-BE49-F238E27FC236}">
                  <a16:creationId xmlns:a16="http://schemas.microsoft.com/office/drawing/2014/main" id="{D8C4CFFB-F4A4-4B21-BC11-440DFC5973CF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C8013A21-A004-429E-88E3-83D781C3269B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8" name="TextBox 34">
                <a:extLst>
                  <a:ext uri="{FF2B5EF4-FFF2-40B4-BE49-F238E27FC236}">
                    <a16:creationId xmlns:a16="http://schemas.microsoft.com/office/drawing/2014/main" id="{692EDB49-4468-4C4E-9523-17ADD68CFEE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5">
              <a:extLst>
                <a:ext uri="{FF2B5EF4-FFF2-40B4-BE49-F238E27FC236}">
                  <a16:creationId xmlns:a16="http://schemas.microsoft.com/office/drawing/2014/main" id="{2AD39064-1AFC-476B-A427-3AD195A933DB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5" name="Freeform 36">
                <a:extLst>
                  <a:ext uri="{FF2B5EF4-FFF2-40B4-BE49-F238E27FC236}">
                    <a16:creationId xmlns:a16="http://schemas.microsoft.com/office/drawing/2014/main" id="{9842CF05-156B-4206-89D9-F0F3BC04E3F6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6" name="TextBox 37">
                <a:extLst>
                  <a:ext uri="{FF2B5EF4-FFF2-40B4-BE49-F238E27FC236}">
                    <a16:creationId xmlns:a16="http://schemas.microsoft.com/office/drawing/2014/main" id="{7A5B5B50-D755-4D18-8813-C7343031D17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90F7723F-A25C-456D-89C1-AD00DBD59374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A26DE4AF-27AC-4BDE-B9E1-A7B7251BAEF3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4EBA462A-7FEF-48FD-85DC-B6A37ED2C2D1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7" name="AutoShape 41">
              <a:extLst>
                <a:ext uri="{FF2B5EF4-FFF2-40B4-BE49-F238E27FC236}">
                  <a16:creationId xmlns:a16="http://schemas.microsoft.com/office/drawing/2014/main" id="{82AD5709-2B7C-43B0-B27F-08E23AF7D29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8" name="Group 42">
              <a:extLst>
                <a:ext uri="{FF2B5EF4-FFF2-40B4-BE49-F238E27FC236}">
                  <a16:creationId xmlns:a16="http://schemas.microsoft.com/office/drawing/2014/main" id="{E234609E-14A3-43FE-B93D-D899DF73B332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3" name="Freeform 43">
                <a:extLst>
                  <a:ext uri="{FF2B5EF4-FFF2-40B4-BE49-F238E27FC236}">
                    <a16:creationId xmlns:a16="http://schemas.microsoft.com/office/drawing/2014/main" id="{F135AA85-8BD7-4A5F-AD41-79FA24873B7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4" name="TextBox 44">
                <a:extLst>
                  <a:ext uri="{FF2B5EF4-FFF2-40B4-BE49-F238E27FC236}">
                    <a16:creationId xmlns:a16="http://schemas.microsoft.com/office/drawing/2014/main" id="{3628EA2A-0DA8-4E99-96CE-5A8FBEF4950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9" name="Group 45">
              <a:extLst>
                <a:ext uri="{FF2B5EF4-FFF2-40B4-BE49-F238E27FC236}">
                  <a16:creationId xmlns:a16="http://schemas.microsoft.com/office/drawing/2014/main" id="{7BE4B0D4-4DF3-42FD-891A-8D372D713B88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7C76E728-E3B1-40F1-ADD1-8F88CBED9CC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2" name="TextBox 47">
                <a:extLst>
                  <a:ext uri="{FF2B5EF4-FFF2-40B4-BE49-F238E27FC236}">
                    <a16:creationId xmlns:a16="http://schemas.microsoft.com/office/drawing/2014/main" id="{6753F313-16ED-439D-BC22-45F2C60982D2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8">
              <a:extLst>
                <a:ext uri="{FF2B5EF4-FFF2-40B4-BE49-F238E27FC236}">
                  <a16:creationId xmlns:a16="http://schemas.microsoft.com/office/drawing/2014/main" id="{B7FA5B71-29ED-4B8C-BB76-33BA5882888A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8FA5563D-71DD-473B-96EE-7BBA0DBE3E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0" name="TextBox 50">
                <a:extLst>
                  <a:ext uri="{FF2B5EF4-FFF2-40B4-BE49-F238E27FC236}">
                    <a16:creationId xmlns:a16="http://schemas.microsoft.com/office/drawing/2014/main" id="{A9AE8781-FE82-4DEC-9E70-0179DA35355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51">
              <a:extLst>
                <a:ext uri="{FF2B5EF4-FFF2-40B4-BE49-F238E27FC236}">
                  <a16:creationId xmlns:a16="http://schemas.microsoft.com/office/drawing/2014/main" id="{DF2495D8-2967-4359-B2C6-A656E74D89C2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6BD171BA-05AB-46DB-A485-968980BFCB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8" name="TextBox 53">
                <a:extLst>
                  <a:ext uri="{FF2B5EF4-FFF2-40B4-BE49-F238E27FC236}">
                    <a16:creationId xmlns:a16="http://schemas.microsoft.com/office/drawing/2014/main" id="{6DA8C188-7573-47DD-8C21-DD399F5C85B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2" name="AutoShape 54">
              <a:extLst>
                <a:ext uri="{FF2B5EF4-FFF2-40B4-BE49-F238E27FC236}">
                  <a16:creationId xmlns:a16="http://schemas.microsoft.com/office/drawing/2014/main" id="{98F85116-54DD-4327-9274-10C3114288CE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3" name="AutoShape 55">
              <a:extLst>
                <a:ext uri="{FF2B5EF4-FFF2-40B4-BE49-F238E27FC236}">
                  <a16:creationId xmlns:a16="http://schemas.microsoft.com/office/drawing/2014/main" id="{5E5E7A7F-D17E-410A-B456-2E54974AEA9B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6">
              <a:extLst>
                <a:ext uri="{FF2B5EF4-FFF2-40B4-BE49-F238E27FC236}">
                  <a16:creationId xmlns:a16="http://schemas.microsoft.com/office/drawing/2014/main" id="{DAE16C7A-FE7D-4F50-9528-4108DE2A20AA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TextBox 57">
              <a:extLst>
                <a:ext uri="{FF2B5EF4-FFF2-40B4-BE49-F238E27FC236}">
                  <a16:creationId xmlns:a16="http://schemas.microsoft.com/office/drawing/2014/main" id="{79C68814-81C2-40F9-B280-7CBA994D8D42}"/>
                </a:ext>
              </a:extLst>
            </p:cNvPr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106" name="TextBox 58">
              <a:extLst>
                <a:ext uri="{FF2B5EF4-FFF2-40B4-BE49-F238E27FC236}">
                  <a16:creationId xmlns:a16="http://schemas.microsoft.com/office/drawing/2014/main" id="{8881551C-2D72-4875-833C-0D3D99BB4E4A}"/>
                </a:ext>
              </a:extLst>
            </p:cNvPr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1668706" y="1292465"/>
              <a:ext cx="21640800" cy="9525960"/>
              <a:chOff x="0" y="0"/>
              <a:chExt cx="4274726" cy="18816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4726" cy="188167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81671">
                    <a:moveTo>
                      <a:pt x="9540" y="0"/>
                    </a:moveTo>
                    <a:lnTo>
                      <a:pt x="4265186" y="0"/>
                    </a:lnTo>
                    <a:cubicBezTo>
                      <a:pt x="4270455" y="0"/>
                      <a:pt x="4274726" y="4271"/>
                      <a:pt x="4274726" y="9540"/>
                    </a:cubicBezTo>
                    <a:lnTo>
                      <a:pt x="4274726" y="1872131"/>
                    </a:lnTo>
                    <a:cubicBezTo>
                      <a:pt x="4274726" y="1874661"/>
                      <a:pt x="4273721" y="1877088"/>
                      <a:pt x="4271932" y="1878877"/>
                    </a:cubicBezTo>
                    <a:cubicBezTo>
                      <a:pt x="4270143" y="1880666"/>
                      <a:pt x="4267716" y="1881671"/>
                      <a:pt x="4265186" y="1881671"/>
                    </a:cubicBezTo>
                    <a:lnTo>
                      <a:pt x="9540" y="1881671"/>
                    </a:lnTo>
                    <a:cubicBezTo>
                      <a:pt x="4271" y="1881671"/>
                      <a:pt x="0" y="1877400"/>
                      <a:pt x="0" y="1872131"/>
                    </a:cubicBezTo>
                    <a:lnTo>
                      <a:pt x="0" y="9540"/>
                    </a:lnTo>
                    <a:cubicBezTo>
                      <a:pt x="0" y="4271"/>
                      <a:pt x="4271" y="0"/>
                      <a:pt x="95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4274726" cy="19102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706028" y="4550018"/>
            <a:ext cx="1487594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개발설계</a:t>
            </a:r>
            <a:endParaRPr lang="en-US" sz="12000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706028" y="4012807"/>
            <a:ext cx="2072365" cy="560071"/>
            <a:chOff x="0" y="0"/>
            <a:chExt cx="2763153" cy="74676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63153" cy="746762"/>
              <a:chOff x="0" y="0"/>
              <a:chExt cx="545808" cy="14750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5808" cy="147509"/>
              </a:xfrm>
              <a:custGeom>
                <a:avLst/>
                <a:gdLst/>
                <a:ahLst/>
                <a:cxnLst/>
                <a:rect l="l" t="t" r="r" b="b"/>
                <a:pathLst>
                  <a:path w="545808" h="147509">
                    <a:moveTo>
                      <a:pt x="73754" y="0"/>
                    </a:moveTo>
                    <a:lnTo>
                      <a:pt x="472054" y="0"/>
                    </a:lnTo>
                    <a:cubicBezTo>
                      <a:pt x="512787" y="0"/>
                      <a:pt x="545808" y="33021"/>
                      <a:pt x="545808" y="73754"/>
                    </a:cubicBezTo>
                    <a:lnTo>
                      <a:pt x="545808" y="73754"/>
                    </a:lnTo>
                    <a:cubicBezTo>
                      <a:pt x="545808" y="93315"/>
                      <a:pt x="538038" y="112075"/>
                      <a:pt x="524206" y="125906"/>
                    </a:cubicBezTo>
                    <a:cubicBezTo>
                      <a:pt x="510374" y="139738"/>
                      <a:pt x="491615" y="147509"/>
                      <a:pt x="472054" y="147509"/>
                    </a:cubicBezTo>
                    <a:lnTo>
                      <a:pt x="73754" y="147509"/>
                    </a:lnTo>
                    <a:cubicBezTo>
                      <a:pt x="33021" y="147509"/>
                      <a:pt x="0" y="114488"/>
                      <a:pt x="0" y="73754"/>
                    </a:cubicBezTo>
                    <a:lnTo>
                      <a:pt x="0" y="73754"/>
                    </a:lnTo>
                    <a:cubicBezTo>
                      <a:pt x="0" y="33021"/>
                      <a:pt x="33021" y="0"/>
                      <a:pt x="73754" y="0"/>
                    </a:cubicBezTo>
                    <a:close/>
                  </a:path>
                </a:pathLst>
              </a:custGeom>
              <a:solidFill>
                <a:srgbClr val="FFFFFF">
                  <a:alpha val="7882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545808" cy="176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23871" y="190501"/>
              <a:ext cx="2315412" cy="384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b="1">
                  <a:solidFill>
                    <a:srgbClr val="973CD5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Chapter Two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8" name="AutoShape 18"/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888" t="-3347" r="-10886" b="-74304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AutoShape 41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2" name="Group 42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4" name="AutoShape 54"/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59" name="Freeform 9">
            <a:extLst>
              <a:ext uri="{FF2B5EF4-FFF2-40B4-BE49-F238E27FC236}">
                <a16:creationId xmlns:a16="http://schemas.microsoft.com/office/drawing/2014/main" id="{47DE7EE5-566C-4320-A88E-236D38081305}"/>
              </a:ext>
            </a:extLst>
          </p:cNvPr>
          <p:cNvSpPr/>
          <p:nvPr/>
        </p:nvSpPr>
        <p:spPr>
          <a:xfrm>
            <a:off x="15280543" y="7228590"/>
            <a:ext cx="1712844" cy="1712844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643415" y="6015701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933593" y="1383885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altLang="ko-KR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Etc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933887" y="2514071"/>
              <a:ext cx="6125037" cy="2758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Ai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ChatGPT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, Gemini,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Cluade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,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Suno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Cloud: 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Google Drive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Messenger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Kakao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talk, Slack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Presentation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Ms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PowerPoint, Word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634264" y="6015703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924441" y="1354433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altLang="ko-KR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FrontEnd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048856" y="2516032"/>
              <a:ext cx="6125037" cy="488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Framework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React 19.1.0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Build Tool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Vite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Styling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Tailwind CSS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Routing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React Router DOM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HTTP Client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Axios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Animation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Framer Motion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Payment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TossPayments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SDK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541139"/>
              <a:ext cx="6691523" cy="8687148"/>
              <a:chOff x="0" y="-28575"/>
              <a:chExt cx="1321782" cy="171598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0" name="TextBox 70"/>
            <p:cNvSpPr txBox="1"/>
            <p:nvPr/>
          </p:nvSpPr>
          <p:spPr>
            <a:xfrm>
              <a:off x="636188" y="6015703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926365" y="1354433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599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BackEnd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024447" y="2367672"/>
              <a:ext cx="6411142" cy="4174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Framework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Spring Boot 3.5.3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Language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Java 17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Database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MySQL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Security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Spring Security + JWT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Documentation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Swagger/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OpenAPI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Build Tool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Gradle</a:t>
              </a: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개발환경 및 기술</a:t>
            </a:r>
            <a:endParaRPr lang="en-US" sz="6500" b="1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5" name="Group 17">
            <a:extLst>
              <a:ext uri="{FF2B5EF4-FFF2-40B4-BE49-F238E27FC236}">
                <a16:creationId xmlns:a16="http://schemas.microsoft.com/office/drawing/2014/main" id="{6A805B1A-D354-4EFA-A7A1-406774A626BB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26" name="AutoShape 18">
              <a:extLst>
                <a:ext uri="{FF2B5EF4-FFF2-40B4-BE49-F238E27FC236}">
                  <a16:creationId xmlns:a16="http://schemas.microsoft.com/office/drawing/2014/main" id="{48EA4D03-1DD1-4EAD-8488-BBEC84208D51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CE1EB2E0-0B6E-4E0E-9FB0-A08573692525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83FE4038-D083-4ABF-BA10-F5CE1E0AC155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9" name="Group 21">
              <a:extLst>
                <a:ext uri="{FF2B5EF4-FFF2-40B4-BE49-F238E27FC236}">
                  <a16:creationId xmlns:a16="http://schemas.microsoft.com/office/drawing/2014/main" id="{DD214157-C19E-48F1-A99A-C58C35006608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562CBA4C-EE5F-43F9-A685-BE78EF66A106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66" name="TextBox 23">
                <a:extLst>
                  <a:ext uri="{FF2B5EF4-FFF2-40B4-BE49-F238E27FC236}">
                    <a16:creationId xmlns:a16="http://schemas.microsoft.com/office/drawing/2014/main" id="{BA4B0623-2F6B-41BA-A353-D623317E9B32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BC210C66-83A0-4D07-952B-69FB9EBC53CD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75A3296D-D02C-4078-A03A-9F3FAADC8D21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2" name="Group 26">
              <a:extLst>
                <a:ext uri="{FF2B5EF4-FFF2-40B4-BE49-F238E27FC236}">
                  <a16:creationId xmlns:a16="http://schemas.microsoft.com/office/drawing/2014/main" id="{59F8DFD8-AB74-4193-864D-7457D28B0E6E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63" name="Freeform 27">
                <a:extLst>
                  <a:ext uri="{FF2B5EF4-FFF2-40B4-BE49-F238E27FC236}">
                    <a16:creationId xmlns:a16="http://schemas.microsoft.com/office/drawing/2014/main" id="{0895FE11-4014-4D9A-B212-9A35FDBE017C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64" name="TextBox 28">
                <a:extLst>
                  <a:ext uri="{FF2B5EF4-FFF2-40B4-BE49-F238E27FC236}">
                    <a16:creationId xmlns:a16="http://schemas.microsoft.com/office/drawing/2014/main" id="{7DD69B3B-017D-4D26-9E65-F32A747F213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3" name="Group 29">
              <a:extLst>
                <a:ext uri="{FF2B5EF4-FFF2-40B4-BE49-F238E27FC236}">
                  <a16:creationId xmlns:a16="http://schemas.microsoft.com/office/drawing/2014/main" id="{A1EFECD4-2626-49B8-9218-34D5F22346DB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61" name="Freeform 30">
                <a:extLst>
                  <a:ext uri="{FF2B5EF4-FFF2-40B4-BE49-F238E27FC236}">
                    <a16:creationId xmlns:a16="http://schemas.microsoft.com/office/drawing/2014/main" id="{C6024DB0-2EFF-4EC0-A72B-58ECB44B9DD2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62" name="TextBox 31">
                <a:extLst>
                  <a:ext uri="{FF2B5EF4-FFF2-40B4-BE49-F238E27FC236}">
                    <a16:creationId xmlns:a16="http://schemas.microsoft.com/office/drawing/2014/main" id="{EC863AE3-C564-40F7-B38A-39A3DEBC224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4" name="Group 32">
              <a:extLst>
                <a:ext uri="{FF2B5EF4-FFF2-40B4-BE49-F238E27FC236}">
                  <a16:creationId xmlns:a16="http://schemas.microsoft.com/office/drawing/2014/main" id="{AAC1A1B3-875E-41E0-996C-579BAA354A36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59" name="Freeform 33">
                <a:extLst>
                  <a:ext uri="{FF2B5EF4-FFF2-40B4-BE49-F238E27FC236}">
                    <a16:creationId xmlns:a16="http://schemas.microsoft.com/office/drawing/2014/main" id="{77531503-709C-4281-A468-459C4498E8F6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60" name="TextBox 34">
                <a:extLst>
                  <a:ext uri="{FF2B5EF4-FFF2-40B4-BE49-F238E27FC236}">
                    <a16:creationId xmlns:a16="http://schemas.microsoft.com/office/drawing/2014/main" id="{E859E1CC-0174-4A2D-8253-898359521AE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5" name="Group 35">
              <a:extLst>
                <a:ext uri="{FF2B5EF4-FFF2-40B4-BE49-F238E27FC236}">
                  <a16:creationId xmlns:a16="http://schemas.microsoft.com/office/drawing/2014/main" id="{00EC9413-5E1B-4AB7-B0B9-54AF6CCCD97B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2B1270D2-5AFD-4E34-A0AA-BA3ED8DE0E98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58" name="TextBox 37">
                <a:extLst>
                  <a:ext uri="{FF2B5EF4-FFF2-40B4-BE49-F238E27FC236}">
                    <a16:creationId xmlns:a16="http://schemas.microsoft.com/office/drawing/2014/main" id="{9B8E639E-FA7A-46C4-B5BD-F16492F3E9C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6C2BA266-658F-48EF-8E80-D8CDF34A285C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579A2C9F-7279-42D2-BC7B-D8025066951D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138" name="Freeform 40">
              <a:extLst>
                <a:ext uri="{FF2B5EF4-FFF2-40B4-BE49-F238E27FC236}">
                  <a16:creationId xmlns:a16="http://schemas.microsoft.com/office/drawing/2014/main" id="{AF3248DD-11B1-49B5-8568-EE54A782B0C9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9" name="AutoShape 41">
              <a:extLst>
                <a:ext uri="{FF2B5EF4-FFF2-40B4-BE49-F238E27FC236}">
                  <a16:creationId xmlns:a16="http://schemas.microsoft.com/office/drawing/2014/main" id="{ECE7FB8A-072E-4B5C-BB42-0D863CF46B9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0" name="Group 42">
              <a:extLst>
                <a:ext uri="{FF2B5EF4-FFF2-40B4-BE49-F238E27FC236}">
                  <a16:creationId xmlns:a16="http://schemas.microsoft.com/office/drawing/2014/main" id="{9FBA5CC1-E488-4DB8-B010-5B71B608D07E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45512448-3F52-426A-8ED1-A4F1B23A50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56" name="TextBox 44">
                <a:extLst>
                  <a:ext uri="{FF2B5EF4-FFF2-40B4-BE49-F238E27FC236}">
                    <a16:creationId xmlns:a16="http://schemas.microsoft.com/office/drawing/2014/main" id="{E6393322-4915-4AA8-B50C-CDBFC1F024A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1" name="Group 45">
              <a:extLst>
                <a:ext uri="{FF2B5EF4-FFF2-40B4-BE49-F238E27FC236}">
                  <a16:creationId xmlns:a16="http://schemas.microsoft.com/office/drawing/2014/main" id="{A0CE87DB-C70A-44F6-84C9-4D096265F4B5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53" name="Freeform 46">
                <a:extLst>
                  <a:ext uri="{FF2B5EF4-FFF2-40B4-BE49-F238E27FC236}">
                    <a16:creationId xmlns:a16="http://schemas.microsoft.com/office/drawing/2014/main" id="{90EED49E-0345-457C-878A-877BAC365C4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4" name="TextBox 47">
                <a:extLst>
                  <a:ext uri="{FF2B5EF4-FFF2-40B4-BE49-F238E27FC236}">
                    <a16:creationId xmlns:a16="http://schemas.microsoft.com/office/drawing/2014/main" id="{F70A9CAF-FB2C-4313-827D-E1D81386CAC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2" name="Group 48">
              <a:extLst>
                <a:ext uri="{FF2B5EF4-FFF2-40B4-BE49-F238E27FC236}">
                  <a16:creationId xmlns:a16="http://schemas.microsoft.com/office/drawing/2014/main" id="{81111359-2932-4E80-AAE7-99E7B98956D3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51" name="Freeform 49">
                <a:extLst>
                  <a:ext uri="{FF2B5EF4-FFF2-40B4-BE49-F238E27FC236}">
                    <a16:creationId xmlns:a16="http://schemas.microsoft.com/office/drawing/2014/main" id="{C5E64697-18D8-4BCC-97AC-C0F407E6AA3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2" name="TextBox 50">
                <a:extLst>
                  <a:ext uri="{FF2B5EF4-FFF2-40B4-BE49-F238E27FC236}">
                    <a16:creationId xmlns:a16="http://schemas.microsoft.com/office/drawing/2014/main" id="{3D663E42-3E81-4A8D-B7B5-19BEACB8E2F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3" name="Group 51">
              <a:extLst>
                <a:ext uri="{FF2B5EF4-FFF2-40B4-BE49-F238E27FC236}">
                  <a16:creationId xmlns:a16="http://schemas.microsoft.com/office/drawing/2014/main" id="{1A91F7FA-2B8E-4D17-A908-EA75B8D7C975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49" name="Freeform 52">
                <a:extLst>
                  <a:ext uri="{FF2B5EF4-FFF2-40B4-BE49-F238E27FC236}">
                    <a16:creationId xmlns:a16="http://schemas.microsoft.com/office/drawing/2014/main" id="{CC5B9C7A-3398-4C62-B963-E9DDF53A37E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084F7189-D4CC-4DDC-A435-FA7757C38560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44" name="AutoShape 54">
              <a:extLst>
                <a:ext uri="{FF2B5EF4-FFF2-40B4-BE49-F238E27FC236}">
                  <a16:creationId xmlns:a16="http://schemas.microsoft.com/office/drawing/2014/main" id="{81F8B404-17BE-49D7-BFB1-23CFC1B0BCB7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5" name="AutoShape 55">
              <a:extLst>
                <a:ext uri="{FF2B5EF4-FFF2-40B4-BE49-F238E27FC236}">
                  <a16:creationId xmlns:a16="http://schemas.microsoft.com/office/drawing/2014/main" id="{1784E73F-4417-4A20-9F72-4E13E481ADD7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6" name="AutoShape 56">
              <a:extLst>
                <a:ext uri="{FF2B5EF4-FFF2-40B4-BE49-F238E27FC236}">
                  <a16:creationId xmlns:a16="http://schemas.microsoft.com/office/drawing/2014/main" id="{7D9F75D5-14C5-4C31-96A4-F31AB6847B9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7" name="TextBox 57">
              <a:extLst>
                <a:ext uri="{FF2B5EF4-FFF2-40B4-BE49-F238E27FC236}">
                  <a16:creationId xmlns:a16="http://schemas.microsoft.com/office/drawing/2014/main" id="{53600FC6-AB0E-450E-B585-2666E2B1791E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48" name="TextBox 58">
              <a:extLst>
                <a:ext uri="{FF2B5EF4-FFF2-40B4-BE49-F238E27FC236}">
                  <a16:creationId xmlns:a16="http://schemas.microsoft.com/office/drawing/2014/main" id="{721EE9EF-D519-482F-B5DF-1BC17641AB61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84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개발일정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aphicFrame>
        <p:nvGraphicFramePr>
          <p:cNvPr id="131" name="표 2">
            <a:extLst>
              <a:ext uri="{FF2B5EF4-FFF2-40B4-BE49-F238E27FC236}">
                <a16:creationId xmlns:a16="http://schemas.microsoft.com/office/drawing/2014/main" id="{6B9091D3-08D7-4D87-B010-91AB43CBD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57559"/>
              </p:ext>
            </p:extLst>
          </p:nvPr>
        </p:nvGraphicFramePr>
        <p:xfrm>
          <a:off x="1318086" y="3429000"/>
          <a:ext cx="15849845" cy="4994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895">
                  <a:extLst>
                    <a:ext uri="{9D8B030D-6E8A-4147-A177-3AD203B41FA5}">
                      <a16:colId xmlns:a16="http://schemas.microsoft.com/office/drawing/2014/main" val="3757273711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319618110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676000374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571494340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240308458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79918853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95755052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3882103152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639436109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8625922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925387533"/>
                    </a:ext>
                  </a:extLst>
                </a:gridCol>
              </a:tblGrid>
              <a:tr h="840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10309"/>
                  </a:ext>
                </a:extLst>
              </a:tr>
              <a:tr h="11046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주제 구체화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ERD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엔티티 클래스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회원가입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로직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회원가입 및 사이트 기본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스트리밍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플레이어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UI/UX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보강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</a:t>
                      </a:r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연동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최종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541008"/>
                  </a:ext>
                </a:extLst>
              </a:tr>
              <a:tr h="11046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조원 역할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플로우 차트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로그인 </a:t>
                      </a: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로직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발표자료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발표자료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168242"/>
                  </a:ext>
                </a:extLst>
              </a:tr>
              <a:tr h="11046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벤치마킹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사이트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스토리 보드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SpringBoot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 </a:t>
                      </a: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메인페이지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전반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찜</a:t>
                      </a:r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재생목록 등 세부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댓글 좋아요 등 사용자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Q&amp;A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908655"/>
                  </a:ext>
                </a:extLst>
              </a:tr>
              <a:tr h="840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개발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엔티티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 로그인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API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4312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ERD</a:t>
            </a: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 구조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92FDA5BB-2F91-47F5-AE54-C302E91CD8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44" y="2838402"/>
            <a:ext cx="11133312" cy="695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7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메인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C04E21-8F94-4CE6-9021-7DD9460DCA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20" y="2699989"/>
            <a:ext cx="14347046" cy="6865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B43BE2-03EB-4AAC-B808-CEBDC7AF46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19" y="2712351"/>
            <a:ext cx="14347046" cy="68652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2BBD-E097-482F-9AAE-96489608AC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85" y="2738306"/>
            <a:ext cx="14347045" cy="68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2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629</Words>
  <Application>Microsoft Office PowerPoint</Application>
  <PresentationFormat>사용자 지정</PresentationFormat>
  <Paragraphs>163</Paragraphs>
  <Slides>17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Calibri</vt:lpstr>
      <vt:lpstr>Noto Sans KR</vt:lpstr>
      <vt:lpstr>Helvetica World Bold</vt:lpstr>
      <vt:lpstr>Helvetica World</vt:lpstr>
      <vt:lpstr>Noto Sans KR SemiBold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Music UI Inspired Background Slides의 사본</dc:title>
  <dc:creator>lab6-03</dc:creator>
  <cp:lastModifiedBy>윤범 김</cp:lastModifiedBy>
  <cp:revision>19</cp:revision>
  <dcterms:created xsi:type="dcterms:W3CDTF">2006-08-16T00:00:00Z</dcterms:created>
  <dcterms:modified xsi:type="dcterms:W3CDTF">2025-08-14T01:09:00Z</dcterms:modified>
  <dc:identifier>DAGv6h8E5zk</dc:identifier>
</cp:coreProperties>
</file>